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3" r:id="rId3"/>
    <p:sldId id="257" r:id="rId4"/>
    <p:sldId id="258" r:id="rId5"/>
    <p:sldId id="259" r:id="rId6"/>
    <p:sldId id="260" r:id="rId7"/>
    <p:sldId id="261" r:id="rId8"/>
    <p:sldId id="262" r:id="rId9"/>
    <p:sldId id="264" r:id="rId10"/>
    <p:sldId id="265" r:id="rId11"/>
    <p:sldId id="266"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3590F"/>
    <a:srgbClr val="681981"/>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4" d="100"/>
          <a:sy n="84" d="100"/>
        </p:scale>
        <p:origin x="-1392" y="-6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E992FADF-F1DB-4F03-A674-71D457A8B183}" type="datetimeFigureOut">
              <a:rPr lang="en-US" smtClean="0"/>
              <a:pPr/>
              <a:t>6/29/2012</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5F924E32-D9AA-4D67-9095-41415B2F5E6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992FADF-F1DB-4F03-A674-71D457A8B183}" type="datetimeFigureOut">
              <a:rPr lang="en-US" smtClean="0"/>
              <a:pPr/>
              <a:t>6/29/2012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F924E32-D9AA-4D67-9095-41415B2F5E6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992FADF-F1DB-4F03-A674-71D457A8B183}" type="datetimeFigureOut">
              <a:rPr lang="en-US" smtClean="0"/>
              <a:pPr/>
              <a:t>6/29/2012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F924E32-D9AA-4D67-9095-41415B2F5E6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992FADF-F1DB-4F03-A674-71D457A8B183}" type="datetimeFigureOut">
              <a:rPr lang="en-US" smtClean="0"/>
              <a:pPr/>
              <a:t>6/29/2012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F924E32-D9AA-4D67-9095-41415B2F5E60}"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E992FADF-F1DB-4F03-A674-71D457A8B183}" type="datetimeFigureOut">
              <a:rPr lang="en-US" smtClean="0"/>
              <a:pPr/>
              <a:t>6/29/2012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F924E32-D9AA-4D67-9095-41415B2F5E60}"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E992FADF-F1DB-4F03-A674-71D457A8B183}" type="datetimeFigureOut">
              <a:rPr lang="en-US" smtClean="0"/>
              <a:pPr/>
              <a:t>6/29/2012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5F924E32-D9AA-4D67-9095-41415B2F5E60}"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E992FADF-F1DB-4F03-A674-71D457A8B183}" type="datetimeFigureOut">
              <a:rPr lang="en-US" smtClean="0"/>
              <a:pPr/>
              <a:t>6/29/2012</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5F924E32-D9AA-4D67-9095-41415B2F5E60}"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E992FADF-F1DB-4F03-A674-71D457A8B183}" type="datetimeFigureOut">
              <a:rPr lang="en-US" smtClean="0"/>
              <a:pPr/>
              <a:t>6/29/2012</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5F924E32-D9AA-4D67-9095-41415B2F5E60}"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E992FADF-F1DB-4F03-A674-71D457A8B183}" type="datetimeFigureOut">
              <a:rPr lang="en-US" smtClean="0"/>
              <a:pPr/>
              <a:t>6/29/2012</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5F924E32-D9AA-4D67-9095-41415B2F5E6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E992FADF-F1DB-4F03-A674-71D457A8B183}" type="datetimeFigureOut">
              <a:rPr lang="en-US" smtClean="0"/>
              <a:pPr/>
              <a:t>6/29/2012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5F924E32-D9AA-4D67-9095-41415B2F5E60}"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E992FADF-F1DB-4F03-A674-71D457A8B183}" type="datetimeFigureOut">
              <a:rPr lang="en-US" smtClean="0"/>
              <a:pPr/>
              <a:t>6/29/2012</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5F924E32-D9AA-4D67-9095-41415B2F5E60}"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E992FADF-F1DB-4F03-A674-71D457A8B183}" type="datetimeFigureOut">
              <a:rPr lang="en-US" smtClean="0"/>
              <a:pPr/>
              <a:t>6/29/2012</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5F924E32-D9AA-4D67-9095-41415B2F5E6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rotary9650.org.au/sites/default/files/image/RYLABanner.jpg"/>
          <p:cNvPicPr>
            <a:picLocks noChangeAspect="1" noChangeArrowheads="1"/>
          </p:cNvPicPr>
          <p:nvPr/>
        </p:nvPicPr>
        <p:blipFill>
          <a:blip r:embed="rId2" cstate="print"/>
          <a:srcRect/>
          <a:stretch>
            <a:fillRect/>
          </a:stretch>
        </p:blipFill>
        <p:spPr bwMode="auto">
          <a:xfrm>
            <a:off x="381000" y="381000"/>
            <a:ext cx="8153400" cy="3811354"/>
          </a:xfrm>
          <a:prstGeom prst="rect">
            <a:avLst/>
          </a:prstGeom>
          <a:noFill/>
        </p:spPr>
      </p:pic>
      <p:sp>
        <p:nvSpPr>
          <p:cNvPr id="5" name="TextBox 4"/>
          <p:cNvSpPr txBox="1"/>
          <p:nvPr/>
        </p:nvSpPr>
        <p:spPr>
          <a:xfrm>
            <a:off x="0" y="3733800"/>
            <a:ext cx="8839200" cy="3046988"/>
          </a:xfrm>
          <a:prstGeom prst="rect">
            <a:avLst/>
          </a:prstGeom>
          <a:noFill/>
        </p:spPr>
        <p:txBody>
          <a:bodyPr wrap="square" rtlCol="0">
            <a:spAutoFit/>
          </a:bodyPr>
          <a:lstStyle/>
          <a:p>
            <a:r>
              <a:rPr lang="en-US" sz="9600" dirty="0" smtClean="0">
                <a:latin typeface="Ravie" pitchFamily="82" charset="0"/>
              </a:rPr>
              <a:t>C</a:t>
            </a:r>
            <a:r>
              <a:rPr lang="en-US" sz="5400" dirty="0" smtClean="0">
                <a:latin typeface="Ravie" pitchFamily="82" charset="0"/>
              </a:rPr>
              <a:t>ROSSING              		</a:t>
            </a:r>
            <a:r>
              <a:rPr lang="en-US" sz="9600" dirty="0" smtClean="0">
                <a:latin typeface="Ravie" pitchFamily="82" charset="0"/>
              </a:rPr>
              <a:t>B</a:t>
            </a:r>
            <a:r>
              <a:rPr lang="en-US" sz="5400" dirty="0" smtClean="0">
                <a:latin typeface="Ravie" pitchFamily="82" charset="0"/>
              </a:rPr>
              <a:t>OUNDARIES</a:t>
            </a:r>
            <a:endParaRPr lang="en-US" sz="5400" dirty="0">
              <a:latin typeface="Ravie" pitchFamily="82" charset="0"/>
            </a:endParaRPr>
          </a:p>
        </p:txBody>
      </p:sp>
      <p:sp>
        <p:nvSpPr>
          <p:cNvPr id="6" name="TextBox 5"/>
          <p:cNvSpPr txBox="1"/>
          <p:nvPr/>
        </p:nvSpPr>
        <p:spPr>
          <a:xfrm>
            <a:off x="7620000" y="1371600"/>
            <a:ext cx="1295400" cy="523220"/>
          </a:xfrm>
          <a:prstGeom prst="rect">
            <a:avLst/>
          </a:prstGeom>
          <a:noFill/>
        </p:spPr>
        <p:txBody>
          <a:bodyPr wrap="square" rtlCol="0">
            <a:spAutoFit/>
          </a:bodyPr>
          <a:lstStyle/>
          <a:p>
            <a:r>
              <a:rPr lang="en-US" sz="2800" dirty="0">
                <a:latin typeface="Ravie" pitchFamily="82" charset="0"/>
              </a:rPr>
              <a:t>2012</a:t>
            </a:r>
          </a:p>
        </p:txBody>
      </p:sp>
      <p:sp>
        <p:nvSpPr>
          <p:cNvPr id="7" name="TextBox 6"/>
          <p:cNvSpPr txBox="1"/>
          <p:nvPr/>
        </p:nvSpPr>
        <p:spPr>
          <a:xfrm>
            <a:off x="1447800" y="0"/>
            <a:ext cx="2971800" cy="646331"/>
          </a:xfrm>
          <a:prstGeom prst="rect">
            <a:avLst/>
          </a:prstGeom>
          <a:noFill/>
        </p:spPr>
        <p:txBody>
          <a:bodyPr wrap="square" rtlCol="0">
            <a:spAutoFit/>
          </a:bodyPr>
          <a:lstStyle/>
          <a:p>
            <a:pPr algn="ctr"/>
            <a:r>
              <a:rPr lang="en-US" dirty="0" smtClean="0"/>
              <a:t>Southwestern College Leadership Presents…</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We are here to influence the community here and bring it back to our home towns. We want to improve on skills we have already acquired and move forward in the world by improving our social skills to be the best leaders we can be. We are not only here to lead, but also to make new friendships and work together in situations out of our comfort zone.  </a:t>
            </a:r>
          </a:p>
          <a:p>
            <a:endParaRPr lang="en-US" dirty="0"/>
          </a:p>
        </p:txBody>
      </p:sp>
      <p:sp>
        <p:nvSpPr>
          <p:cNvPr id="4" name="Rectangle 3"/>
          <p:cNvSpPr/>
          <p:nvPr/>
        </p:nvSpPr>
        <p:spPr>
          <a:xfrm>
            <a:off x="3311752" y="304800"/>
            <a:ext cx="2534668"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CREDO</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pic>
        <p:nvPicPr>
          <p:cNvPr id="8194" name="Picture 2" descr="C:\Users\Jessie.Riggs\Documents\Rotary pics\IMG_4304.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magesCAP0FVBH.jpg"/>
          <p:cNvPicPr>
            <a:picLocks noChangeAspect="1"/>
          </p:cNvPicPr>
          <p:nvPr/>
        </p:nvPicPr>
        <p:blipFill>
          <a:blip r:embed="rId2" cstate="print"/>
          <a:stretch>
            <a:fillRect/>
          </a:stretch>
        </p:blipFill>
        <p:spPr>
          <a:xfrm>
            <a:off x="6172200" y="457200"/>
            <a:ext cx="2438400" cy="2438400"/>
          </a:xfrm>
          <a:prstGeom prst="rect">
            <a:avLst/>
          </a:prstGeom>
        </p:spPr>
      </p:pic>
      <p:sp>
        <p:nvSpPr>
          <p:cNvPr id="4" name="Rectangle 3"/>
          <p:cNvSpPr/>
          <p:nvPr/>
        </p:nvSpPr>
        <p:spPr>
          <a:xfrm>
            <a:off x="0" y="-152400"/>
            <a:ext cx="9144000" cy="7478970"/>
          </a:xfrm>
          <a:prstGeom prst="rect">
            <a:avLst/>
          </a:prstGeom>
          <a:noFill/>
        </p:spPr>
        <p:txBody>
          <a:bodyPr wrap="square" lIns="91440" tIns="45720" rIns="91440" bIns="45720">
            <a:spAutoFit/>
          </a:bodyPr>
          <a:lstStyle/>
          <a:p>
            <a:r>
              <a:rPr lang="en-US" sz="8000" b="1" cap="none" spc="0" dirty="0" smtClean="0">
                <a:ln w="12700">
                  <a:solidFill>
                    <a:schemeClr val="tx2">
                      <a:satMod val="155000"/>
                    </a:schemeClr>
                  </a:solidFill>
                  <a:prstDash val="solid"/>
                </a:ln>
                <a:solidFill>
                  <a:srgbClr val="13590F"/>
                </a:solidFill>
                <a:effectLst>
                  <a:outerShdw blurRad="41275" dist="20320" dir="1800000" algn="tl" rotWithShape="0">
                    <a:srgbClr val="000000">
                      <a:alpha val="40000"/>
                    </a:srgbClr>
                  </a:outerShdw>
                </a:effectLst>
              </a:rPr>
              <a:t>R</a:t>
            </a:r>
            <a:r>
              <a:rPr lang="en-US" sz="6000" b="1" cap="none" spc="0" dirty="0" smtClean="0">
                <a:ln w="12700">
                  <a:solidFill>
                    <a:schemeClr val="tx2">
                      <a:satMod val="155000"/>
                    </a:schemeClr>
                  </a:solidFill>
                  <a:prstDash val="solid"/>
                </a:ln>
                <a:solidFill>
                  <a:schemeClr val="tx2">
                    <a:lumMod val="60000"/>
                    <a:lumOff val="40000"/>
                  </a:schemeClr>
                </a:solidFill>
                <a:effectLst>
                  <a:outerShdw blurRad="41275" dist="20320" dir="1800000" algn="tl" rotWithShape="0">
                    <a:srgbClr val="000000">
                      <a:alpha val="40000"/>
                    </a:srgbClr>
                  </a:outerShdw>
                </a:effectLst>
              </a:rPr>
              <a:t>espect</a:t>
            </a:r>
            <a:endParaRPr lang="en-US" sz="7200" b="1" cap="none" spc="0" dirty="0" smtClean="0">
              <a:ln w="12700">
                <a:solidFill>
                  <a:schemeClr val="tx2">
                    <a:satMod val="155000"/>
                  </a:schemeClr>
                </a:solidFill>
                <a:prstDash val="solid"/>
              </a:ln>
              <a:solidFill>
                <a:schemeClr val="tx2">
                  <a:lumMod val="60000"/>
                  <a:lumOff val="40000"/>
                </a:schemeClr>
              </a:solidFill>
              <a:effectLst>
                <a:outerShdw blurRad="41275" dist="20320" dir="1800000" algn="tl" rotWithShape="0">
                  <a:srgbClr val="000000">
                    <a:alpha val="40000"/>
                  </a:srgbClr>
                </a:outerShdw>
              </a:effectLst>
            </a:endParaRPr>
          </a:p>
          <a:p>
            <a:r>
              <a:rPr lang="en-US" sz="8000" b="1" dirty="0" smtClean="0">
                <a:ln w="12700">
                  <a:solidFill>
                    <a:schemeClr val="tx2">
                      <a:satMod val="155000"/>
                    </a:schemeClr>
                  </a:solidFill>
                  <a:prstDash val="solid"/>
                </a:ln>
                <a:solidFill>
                  <a:srgbClr val="13590F"/>
                </a:solidFill>
                <a:effectLst>
                  <a:outerShdw blurRad="41275" dist="20320" dir="1800000" algn="tl" rotWithShape="0">
                    <a:srgbClr val="000000">
                      <a:alpha val="40000"/>
                    </a:srgbClr>
                  </a:outerShdw>
                </a:effectLst>
              </a:rPr>
              <a:t>	O</a:t>
            </a:r>
            <a:r>
              <a:rPr lang="en-US" sz="6000" b="1" dirty="0" smtClean="0">
                <a:ln w="12700">
                  <a:solidFill>
                    <a:schemeClr val="tx2">
                      <a:satMod val="155000"/>
                    </a:schemeClr>
                  </a:solidFill>
                  <a:prstDash val="solid"/>
                </a:ln>
                <a:solidFill>
                  <a:schemeClr val="tx2">
                    <a:lumMod val="60000"/>
                    <a:lumOff val="40000"/>
                  </a:schemeClr>
                </a:solidFill>
                <a:effectLst>
                  <a:outerShdw blurRad="41275" dist="20320" dir="1800000" algn="tl" rotWithShape="0">
                    <a:srgbClr val="000000">
                      <a:alpha val="40000"/>
                    </a:srgbClr>
                  </a:outerShdw>
                </a:effectLst>
              </a:rPr>
              <a:t>pportunity</a:t>
            </a:r>
            <a:endParaRPr lang="en-US" sz="7200" b="1" dirty="0" smtClean="0">
              <a:ln w="12700">
                <a:solidFill>
                  <a:schemeClr val="tx2">
                    <a:satMod val="155000"/>
                  </a:schemeClr>
                </a:solidFill>
                <a:prstDash val="solid"/>
              </a:ln>
              <a:solidFill>
                <a:schemeClr val="tx2">
                  <a:lumMod val="60000"/>
                  <a:lumOff val="40000"/>
                </a:schemeClr>
              </a:solidFill>
              <a:effectLst>
                <a:outerShdw blurRad="41275" dist="20320" dir="1800000" algn="tl" rotWithShape="0">
                  <a:srgbClr val="000000">
                    <a:alpha val="40000"/>
                  </a:srgbClr>
                </a:outerShdw>
              </a:effectLst>
            </a:endParaRPr>
          </a:p>
          <a:p>
            <a:r>
              <a:rPr lang="en-US" sz="8000" b="1" dirty="0" smtClean="0">
                <a:ln w="12700">
                  <a:solidFill>
                    <a:schemeClr val="tx2">
                      <a:satMod val="155000"/>
                    </a:schemeClr>
                  </a:solidFill>
                  <a:prstDash val="solid"/>
                </a:ln>
                <a:solidFill>
                  <a:srgbClr val="13590F"/>
                </a:solidFill>
                <a:effectLst>
                  <a:outerShdw blurRad="41275" dist="20320" dir="1800000" algn="tl" rotWithShape="0">
                    <a:srgbClr val="000000">
                      <a:alpha val="40000"/>
                    </a:srgbClr>
                  </a:outerShdw>
                </a:effectLst>
              </a:rPr>
              <a:t>		T</a:t>
            </a:r>
            <a:r>
              <a:rPr lang="en-US" sz="6000" b="1" dirty="0" smtClean="0">
                <a:ln w="12700">
                  <a:solidFill>
                    <a:schemeClr val="tx2">
                      <a:satMod val="155000"/>
                    </a:schemeClr>
                  </a:solidFill>
                  <a:prstDash val="solid"/>
                </a:ln>
                <a:solidFill>
                  <a:schemeClr val="tx2">
                    <a:lumMod val="60000"/>
                    <a:lumOff val="40000"/>
                  </a:schemeClr>
                </a:solidFill>
                <a:effectLst>
                  <a:outerShdw blurRad="41275" dist="20320" dir="1800000" algn="tl" rotWithShape="0">
                    <a:srgbClr val="000000">
                      <a:alpha val="40000"/>
                    </a:srgbClr>
                  </a:outerShdw>
                </a:effectLst>
              </a:rPr>
              <a:t>eamwork</a:t>
            </a:r>
            <a:endParaRPr lang="en-US" sz="7200" b="1" dirty="0" smtClean="0">
              <a:ln w="12700">
                <a:solidFill>
                  <a:schemeClr val="tx2">
                    <a:satMod val="155000"/>
                  </a:schemeClr>
                </a:solidFill>
                <a:prstDash val="solid"/>
              </a:ln>
              <a:solidFill>
                <a:schemeClr val="tx2">
                  <a:lumMod val="60000"/>
                  <a:lumOff val="40000"/>
                </a:schemeClr>
              </a:solidFill>
              <a:effectLst>
                <a:outerShdw blurRad="41275" dist="20320" dir="1800000" algn="tl" rotWithShape="0">
                  <a:srgbClr val="000000">
                    <a:alpha val="40000"/>
                  </a:srgbClr>
                </a:outerShdw>
              </a:effectLst>
            </a:endParaRPr>
          </a:p>
          <a:p>
            <a:r>
              <a:rPr lang="en-US" sz="8000" b="1" dirty="0" smtClean="0">
                <a:ln w="12700">
                  <a:solidFill>
                    <a:schemeClr val="tx2">
                      <a:satMod val="155000"/>
                    </a:schemeClr>
                  </a:solidFill>
                  <a:prstDash val="solid"/>
                </a:ln>
                <a:solidFill>
                  <a:srgbClr val="13590F"/>
                </a:solidFill>
                <a:effectLst>
                  <a:outerShdw blurRad="41275" dist="20320" dir="1800000" algn="tl" rotWithShape="0">
                    <a:srgbClr val="000000">
                      <a:alpha val="40000"/>
                    </a:srgbClr>
                  </a:outerShdw>
                </a:effectLst>
              </a:rPr>
              <a:t>			A</a:t>
            </a:r>
            <a:r>
              <a:rPr lang="en-US" sz="6000" b="1" dirty="0" smtClean="0">
                <a:ln w="12700">
                  <a:solidFill>
                    <a:schemeClr val="tx2">
                      <a:satMod val="155000"/>
                    </a:schemeClr>
                  </a:solidFill>
                  <a:prstDash val="solid"/>
                </a:ln>
                <a:solidFill>
                  <a:schemeClr val="tx2">
                    <a:lumMod val="60000"/>
                    <a:lumOff val="40000"/>
                  </a:schemeClr>
                </a:solidFill>
                <a:effectLst>
                  <a:outerShdw blurRad="41275" dist="20320" dir="1800000" algn="tl" rotWithShape="0">
                    <a:srgbClr val="000000">
                      <a:alpha val="40000"/>
                    </a:srgbClr>
                  </a:outerShdw>
                </a:effectLst>
              </a:rPr>
              <a:t>cceptance</a:t>
            </a:r>
            <a:endParaRPr lang="en-US" sz="7200" b="1" dirty="0" smtClean="0">
              <a:ln w="12700">
                <a:solidFill>
                  <a:schemeClr val="tx2">
                    <a:satMod val="155000"/>
                  </a:schemeClr>
                </a:solidFill>
                <a:prstDash val="solid"/>
              </a:ln>
              <a:solidFill>
                <a:schemeClr val="tx2">
                  <a:lumMod val="60000"/>
                  <a:lumOff val="40000"/>
                </a:schemeClr>
              </a:solidFill>
              <a:effectLst>
                <a:outerShdw blurRad="41275" dist="20320" dir="1800000" algn="tl" rotWithShape="0">
                  <a:srgbClr val="000000">
                    <a:alpha val="40000"/>
                  </a:srgbClr>
                </a:outerShdw>
              </a:effectLst>
            </a:endParaRPr>
          </a:p>
          <a:p>
            <a:r>
              <a:rPr lang="en-US" sz="8000" b="1" dirty="0" smtClean="0">
                <a:ln w="12700">
                  <a:solidFill>
                    <a:schemeClr val="tx2">
                      <a:satMod val="155000"/>
                    </a:schemeClr>
                  </a:solidFill>
                  <a:prstDash val="solid"/>
                </a:ln>
                <a:solidFill>
                  <a:srgbClr val="13590F"/>
                </a:solidFill>
                <a:effectLst>
                  <a:outerShdw blurRad="41275" dist="20320" dir="1800000" algn="tl" rotWithShape="0">
                    <a:srgbClr val="000000">
                      <a:alpha val="40000"/>
                    </a:srgbClr>
                  </a:outerShdw>
                </a:effectLst>
              </a:rPr>
              <a:t>				R</a:t>
            </a:r>
            <a:r>
              <a:rPr lang="en-US" sz="6000" b="1" dirty="0" smtClean="0">
                <a:ln w="12700">
                  <a:solidFill>
                    <a:schemeClr val="tx2">
                      <a:satMod val="155000"/>
                    </a:schemeClr>
                  </a:solidFill>
                  <a:prstDash val="solid"/>
                </a:ln>
                <a:solidFill>
                  <a:schemeClr val="tx2">
                    <a:lumMod val="60000"/>
                    <a:lumOff val="40000"/>
                  </a:schemeClr>
                </a:solidFill>
                <a:effectLst>
                  <a:outerShdw blurRad="41275" dist="20320" dir="1800000" algn="tl" rotWithShape="0">
                    <a:srgbClr val="000000">
                      <a:alpha val="40000"/>
                    </a:srgbClr>
                  </a:outerShdw>
                </a:effectLst>
              </a:rPr>
              <a:t>each out</a:t>
            </a:r>
            <a:endParaRPr lang="en-US" sz="7200" b="1" dirty="0" smtClean="0">
              <a:ln w="12700">
                <a:solidFill>
                  <a:schemeClr val="tx2">
                    <a:satMod val="155000"/>
                  </a:schemeClr>
                </a:solidFill>
                <a:prstDash val="solid"/>
              </a:ln>
              <a:solidFill>
                <a:schemeClr val="tx2">
                  <a:lumMod val="60000"/>
                  <a:lumOff val="40000"/>
                </a:schemeClr>
              </a:solidFill>
              <a:effectLst>
                <a:outerShdw blurRad="41275" dist="20320" dir="1800000" algn="tl" rotWithShape="0">
                  <a:srgbClr val="000000">
                    <a:alpha val="40000"/>
                  </a:srgbClr>
                </a:outerShdw>
              </a:effectLst>
            </a:endParaRPr>
          </a:p>
          <a:p>
            <a:r>
              <a:rPr lang="en-US" sz="8000" b="1" dirty="0" smtClean="0">
                <a:ln w="12700">
                  <a:solidFill>
                    <a:schemeClr val="tx2">
                      <a:satMod val="155000"/>
                    </a:schemeClr>
                  </a:solidFill>
                  <a:prstDash val="solid"/>
                </a:ln>
                <a:solidFill>
                  <a:srgbClr val="13590F"/>
                </a:solidFill>
                <a:effectLst>
                  <a:outerShdw blurRad="41275" dist="20320" dir="1800000" algn="tl" rotWithShape="0">
                    <a:srgbClr val="000000">
                      <a:alpha val="40000"/>
                    </a:srgbClr>
                  </a:outerShdw>
                </a:effectLst>
              </a:rPr>
              <a:t>					Y</a:t>
            </a:r>
            <a:r>
              <a:rPr lang="en-US" sz="6000" b="1" dirty="0" smtClean="0">
                <a:ln w="12700">
                  <a:solidFill>
                    <a:schemeClr val="tx2">
                      <a:satMod val="155000"/>
                    </a:schemeClr>
                  </a:solidFill>
                  <a:prstDash val="solid"/>
                </a:ln>
                <a:solidFill>
                  <a:schemeClr val="tx2">
                    <a:lumMod val="60000"/>
                    <a:lumOff val="40000"/>
                  </a:schemeClr>
                </a:solidFill>
                <a:effectLst>
                  <a:outerShdw blurRad="41275" dist="20320" dir="1800000" algn="tl" rotWithShape="0">
                    <a:srgbClr val="000000">
                      <a:alpha val="40000"/>
                    </a:srgbClr>
                  </a:outerShdw>
                </a:effectLst>
              </a:rPr>
              <a:t>ou</a:t>
            </a:r>
            <a:endParaRPr lang="en-US" sz="7200" b="1" dirty="0" smtClean="0">
              <a:ln w="12700">
                <a:solidFill>
                  <a:schemeClr val="tx2">
                    <a:satMod val="155000"/>
                  </a:schemeClr>
                </a:solidFill>
                <a:prstDash val="solid"/>
              </a:ln>
              <a:solidFill>
                <a:schemeClr val="tx2">
                  <a:lumMod val="60000"/>
                  <a:lumOff val="40000"/>
                </a:schemeClr>
              </a:solidFill>
              <a:effectLst>
                <a:outerShdw blurRad="41275" dist="20320" dir="1800000" algn="tl" rotWithShape="0">
                  <a:srgbClr val="000000">
                    <a:alpha val="40000"/>
                  </a:srgbClr>
                </a:outerShdw>
              </a:effectLs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Getting along with others</a:t>
            </a:r>
          </a:p>
          <a:p>
            <a:endParaRPr lang="en-US" dirty="0" smtClean="0"/>
          </a:p>
          <a:p>
            <a:endParaRPr lang="en-US" dirty="0"/>
          </a:p>
        </p:txBody>
      </p:sp>
      <p:sp>
        <p:nvSpPr>
          <p:cNvPr id="7" name="Rectangle 6"/>
          <p:cNvSpPr/>
          <p:nvPr/>
        </p:nvSpPr>
        <p:spPr>
          <a:xfrm>
            <a:off x="2770509" y="304800"/>
            <a:ext cx="3143809" cy="1107996"/>
          </a:xfrm>
          <a:prstGeom prst="rect">
            <a:avLst/>
          </a:prstGeom>
          <a:noFill/>
        </p:spPr>
        <p:txBody>
          <a:bodyPr wrap="none" lIns="91440" tIns="45720" rIns="91440" bIns="45720">
            <a:spAutoFit/>
          </a:bodyPr>
          <a:lstStyle/>
          <a:p>
            <a:pPr algn="ctr"/>
            <a:r>
              <a:rPr lang="en-US" sz="6600" b="1" u="sng"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R</a:t>
            </a:r>
            <a:r>
              <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ESPECT</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10242" name="Picture 2" descr="C:\Users\Jessie.Riggs\Documents\Rotary pics\IMG_4564.JPG"/>
          <p:cNvPicPr>
            <a:picLocks noChangeAspect="1" noChangeArrowheads="1"/>
          </p:cNvPicPr>
          <p:nvPr/>
        </p:nvPicPr>
        <p:blipFill>
          <a:blip r:embed="rId2" cstate="print"/>
          <a:srcRect/>
          <a:stretch>
            <a:fillRect/>
          </a:stretch>
        </p:blipFill>
        <p:spPr bwMode="auto">
          <a:xfrm>
            <a:off x="1371600" y="2438400"/>
            <a:ext cx="5562600" cy="37084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752600"/>
            <a:ext cx="3886200" cy="4559491"/>
          </a:xfrm>
        </p:spPr>
        <p:txBody>
          <a:bodyPr/>
          <a:lstStyle/>
          <a:p>
            <a:r>
              <a:rPr lang="en-US" dirty="0" smtClean="0"/>
              <a:t>Rotary Camp</a:t>
            </a:r>
          </a:p>
          <a:p>
            <a:endParaRPr lang="en-US" dirty="0" smtClean="0"/>
          </a:p>
          <a:p>
            <a:r>
              <a:rPr lang="en-US" dirty="0" smtClean="0"/>
              <a:t>Contributions</a:t>
            </a:r>
          </a:p>
          <a:p>
            <a:endParaRPr lang="en-US" dirty="0" smtClean="0"/>
          </a:p>
          <a:p>
            <a:r>
              <a:rPr lang="en-US" dirty="0" smtClean="0"/>
              <a:t>Meeting New People.</a:t>
            </a:r>
          </a:p>
        </p:txBody>
      </p:sp>
      <p:sp>
        <p:nvSpPr>
          <p:cNvPr id="4" name="Rectangle 3"/>
          <p:cNvSpPr/>
          <p:nvPr/>
        </p:nvSpPr>
        <p:spPr>
          <a:xfrm>
            <a:off x="1810195" y="228600"/>
            <a:ext cx="5083444" cy="1107996"/>
          </a:xfrm>
          <a:prstGeom prst="rect">
            <a:avLst/>
          </a:prstGeom>
          <a:noFill/>
        </p:spPr>
        <p:txBody>
          <a:bodyPr wrap="none" lIns="91440" tIns="45720" rIns="91440" bIns="45720">
            <a:spAutoFit/>
          </a:bodyPr>
          <a:lstStyle/>
          <a:p>
            <a:pPr algn="ctr"/>
            <a:r>
              <a:rPr lang="en-US" sz="6600" b="1" u="sng"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O</a:t>
            </a:r>
            <a:r>
              <a:rPr lang="en-US"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PPORTUNITY</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6146" name="Picture 2" descr="C:\Users\Jessie.Riggs\Documents\Rotary pics\DSC_0539.JPG"/>
          <p:cNvPicPr>
            <a:picLocks noChangeAspect="1" noChangeArrowheads="1"/>
          </p:cNvPicPr>
          <p:nvPr/>
        </p:nvPicPr>
        <p:blipFill>
          <a:blip r:embed="rId2" cstate="print"/>
          <a:srcRect/>
          <a:stretch>
            <a:fillRect/>
          </a:stretch>
        </p:blipFill>
        <p:spPr bwMode="auto">
          <a:xfrm>
            <a:off x="4419600" y="1447800"/>
            <a:ext cx="3962400" cy="2073275"/>
          </a:xfrm>
          <a:prstGeom prst="rect">
            <a:avLst/>
          </a:prstGeom>
          <a:noFill/>
        </p:spPr>
      </p:pic>
      <p:pic>
        <p:nvPicPr>
          <p:cNvPr id="6147" name="Picture 3" descr="C:\Users\Jessie.Riggs\Documents\Rotary pics\DSC_0554.JPG"/>
          <p:cNvPicPr>
            <a:picLocks noChangeAspect="1" noChangeArrowheads="1"/>
          </p:cNvPicPr>
          <p:nvPr/>
        </p:nvPicPr>
        <p:blipFill>
          <a:blip r:embed="rId3" cstate="print"/>
          <a:srcRect/>
          <a:stretch>
            <a:fillRect/>
          </a:stretch>
        </p:blipFill>
        <p:spPr bwMode="auto">
          <a:xfrm>
            <a:off x="4114800" y="3505200"/>
            <a:ext cx="4419600" cy="2935306"/>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71600"/>
            <a:ext cx="3352800" cy="4495801"/>
          </a:xfrm>
        </p:spPr>
        <p:txBody>
          <a:bodyPr>
            <a:normAutofit fontScale="85000" lnSpcReduction="20000"/>
          </a:bodyPr>
          <a:lstStyle/>
          <a:p>
            <a:r>
              <a:rPr lang="en-US" sz="4400" b="1" dirty="0" smtClean="0"/>
              <a:t>T</a:t>
            </a:r>
            <a:r>
              <a:rPr lang="en-US" dirty="0" smtClean="0"/>
              <a:t>ies </a:t>
            </a:r>
          </a:p>
          <a:p>
            <a:r>
              <a:rPr lang="en-US" sz="4400" b="1" dirty="0" smtClean="0"/>
              <a:t>E</a:t>
            </a:r>
            <a:r>
              <a:rPr lang="en-US" dirty="0" smtClean="0"/>
              <a:t>ffort</a:t>
            </a:r>
          </a:p>
          <a:p>
            <a:r>
              <a:rPr lang="en-US" sz="4400" b="1" dirty="0" smtClean="0"/>
              <a:t>A</a:t>
            </a:r>
            <a:r>
              <a:rPr lang="en-US" dirty="0" smtClean="0"/>
              <a:t>ction</a:t>
            </a:r>
          </a:p>
          <a:p>
            <a:r>
              <a:rPr lang="en-US" sz="4400" b="1" dirty="0" smtClean="0"/>
              <a:t>M</a:t>
            </a:r>
            <a:r>
              <a:rPr lang="en-US" dirty="0" smtClean="0"/>
              <a:t>otivation</a:t>
            </a:r>
          </a:p>
          <a:p>
            <a:r>
              <a:rPr lang="en-US" sz="4800" b="1" dirty="0" smtClean="0"/>
              <a:t>W</a:t>
            </a:r>
            <a:r>
              <a:rPr lang="en-US" dirty="0" smtClean="0"/>
              <a:t>ork</a:t>
            </a:r>
          </a:p>
          <a:p>
            <a:r>
              <a:rPr lang="en-US" sz="4800" b="1" dirty="0" smtClean="0"/>
              <a:t>O</a:t>
            </a:r>
            <a:r>
              <a:rPr lang="en-US" dirty="0" smtClean="0"/>
              <a:t>utgoing</a:t>
            </a:r>
          </a:p>
          <a:p>
            <a:r>
              <a:rPr lang="en-US" sz="4800" b="1" dirty="0" smtClean="0"/>
              <a:t>R</a:t>
            </a:r>
            <a:r>
              <a:rPr lang="en-US" dirty="0" smtClean="0"/>
              <a:t>otary</a:t>
            </a:r>
          </a:p>
          <a:p>
            <a:r>
              <a:rPr lang="en-US" sz="5200" b="1" dirty="0" smtClean="0"/>
              <a:t>K</a:t>
            </a:r>
            <a:r>
              <a:rPr lang="en-US" dirty="0" smtClean="0"/>
              <a:t>indness</a:t>
            </a:r>
          </a:p>
          <a:p>
            <a:endParaRPr lang="en-US" dirty="0" smtClean="0"/>
          </a:p>
          <a:p>
            <a:endParaRPr lang="en-US" dirty="0"/>
          </a:p>
        </p:txBody>
      </p:sp>
      <p:sp>
        <p:nvSpPr>
          <p:cNvPr id="4" name="Rectangle 3"/>
          <p:cNvSpPr/>
          <p:nvPr/>
        </p:nvSpPr>
        <p:spPr>
          <a:xfrm>
            <a:off x="2506701" y="304800"/>
            <a:ext cx="4190571" cy="1107996"/>
          </a:xfrm>
          <a:prstGeom prst="rect">
            <a:avLst/>
          </a:prstGeom>
          <a:noFill/>
        </p:spPr>
        <p:txBody>
          <a:bodyPr wrap="none" lIns="91440" tIns="45720" rIns="91440" bIns="45720">
            <a:spAutoFit/>
          </a:bodyPr>
          <a:lstStyle/>
          <a:p>
            <a:pPr algn="ctr"/>
            <a:r>
              <a:rPr lang="en-US" sz="6600" b="1" u="sng"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a:t>
            </a:r>
            <a:r>
              <a:rPr lang="en-US"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EAMWORK</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9219" name="Picture 3" descr="C:\Users\Jessie.Riggs\Documents\Rotary pics\IMG_4488.JPG"/>
          <p:cNvPicPr>
            <a:picLocks noChangeAspect="1" noChangeArrowheads="1"/>
          </p:cNvPicPr>
          <p:nvPr/>
        </p:nvPicPr>
        <p:blipFill>
          <a:blip r:embed="rId2" cstate="print"/>
          <a:srcRect/>
          <a:stretch>
            <a:fillRect/>
          </a:stretch>
        </p:blipFill>
        <p:spPr bwMode="auto">
          <a:xfrm>
            <a:off x="3962400" y="3657600"/>
            <a:ext cx="4000501" cy="2667000"/>
          </a:xfrm>
          <a:prstGeom prst="rect">
            <a:avLst/>
          </a:prstGeom>
          <a:noFill/>
        </p:spPr>
      </p:pic>
      <p:pic>
        <p:nvPicPr>
          <p:cNvPr id="9220" name="Picture 4" descr="C:\Users\Jessie.Riggs\Documents\Rotary pics\IMG_4443.JPG"/>
          <p:cNvPicPr>
            <a:picLocks noChangeAspect="1" noChangeArrowheads="1"/>
          </p:cNvPicPr>
          <p:nvPr/>
        </p:nvPicPr>
        <p:blipFill>
          <a:blip r:embed="rId3" cstate="print"/>
          <a:srcRect/>
          <a:stretch>
            <a:fillRect/>
          </a:stretch>
        </p:blipFill>
        <p:spPr bwMode="auto">
          <a:xfrm>
            <a:off x="4419600" y="1371600"/>
            <a:ext cx="3352800" cy="22352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828800"/>
            <a:ext cx="3810000" cy="4559491"/>
          </a:xfrm>
        </p:spPr>
        <p:txBody>
          <a:bodyPr/>
          <a:lstStyle/>
          <a:p>
            <a:r>
              <a:rPr lang="en-US" dirty="0" smtClean="0"/>
              <a:t>Not being Judged</a:t>
            </a:r>
          </a:p>
          <a:p>
            <a:endParaRPr lang="en-US" dirty="0" smtClean="0"/>
          </a:p>
          <a:p>
            <a:r>
              <a:rPr lang="en-US" dirty="0" smtClean="0"/>
              <a:t>Rotary Camp</a:t>
            </a:r>
          </a:p>
          <a:p>
            <a:endParaRPr lang="en-US" dirty="0" smtClean="0"/>
          </a:p>
          <a:p>
            <a:r>
              <a:rPr lang="en-US" dirty="0" smtClean="0"/>
              <a:t>Ponca City Indian Tribe</a:t>
            </a:r>
            <a:endParaRPr lang="en-US" dirty="0"/>
          </a:p>
        </p:txBody>
      </p:sp>
      <p:sp>
        <p:nvSpPr>
          <p:cNvPr id="4" name="Rectangle 3"/>
          <p:cNvSpPr/>
          <p:nvPr/>
        </p:nvSpPr>
        <p:spPr>
          <a:xfrm>
            <a:off x="2085170" y="304800"/>
            <a:ext cx="4987263" cy="1107996"/>
          </a:xfrm>
          <a:prstGeom prst="rect">
            <a:avLst/>
          </a:prstGeom>
          <a:noFill/>
        </p:spPr>
        <p:txBody>
          <a:bodyPr wrap="none" lIns="91440" tIns="45720" rIns="91440" bIns="45720">
            <a:spAutoFit/>
          </a:bodyPr>
          <a:lstStyle/>
          <a:p>
            <a:pPr algn="ctr"/>
            <a:r>
              <a:rPr lang="en-US" sz="6600" b="1" u="sng"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a:t>
            </a:r>
            <a:r>
              <a:rPr lang="en-US"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CCEPTANCE </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5122" name="Picture 2" descr="C:\Users\Jessie.Riggs\Documents\Rotary pics\DSC_0127.JPG"/>
          <p:cNvPicPr>
            <a:picLocks noChangeAspect="1" noChangeArrowheads="1"/>
          </p:cNvPicPr>
          <p:nvPr/>
        </p:nvPicPr>
        <p:blipFill>
          <a:blip r:embed="rId2" cstate="print"/>
          <a:srcRect/>
          <a:stretch>
            <a:fillRect/>
          </a:stretch>
        </p:blipFill>
        <p:spPr bwMode="auto">
          <a:xfrm>
            <a:off x="4648200" y="1371600"/>
            <a:ext cx="4032764" cy="2678116"/>
          </a:xfrm>
          <a:prstGeom prst="rect">
            <a:avLst/>
          </a:prstGeom>
          <a:noFill/>
        </p:spPr>
      </p:pic>
      <p:pic>
        <p:nvPicPr>
          <p:cNvPr id="5123" name="Picture 3" descr="C:\Users\Jessie.Riggs\Documents\Rotary pics\DSC_0130.JPG"/>
          <p:cNvPicPr>
            <a:picLocks noChangeAspect="1" noChangeArrowheads="1"/>
          </p:cNvPicPr>
          <p:nvPr/>
        </p:nvPicPr>
        <p:blipFill>
          <a:blip r:embed="rId3" cstate="print"/>
          <a:srcRect/>
          <a:stretch>
            <a:fillRect/>
          </a:stretch>
        </p:blipFill>
        <p:spPr bwMode="auto">
          <a:xfrm>
            <a:off x="4800600" y="4114800"/>
            <a:ext cx="3849824" cy="2556628"/>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4038600" cy="4483291"/>
          </a:xfrm>
        </p:spPr>
        <p:txBody>
          <a:bodyPr/>
          <a:lstStyle/>
          <a:p>
            <a:r>
              <a:rPr lang="en-US" dirty="0" smtClean="0"/>
              <a:t>Service Work</a:t>
            </a:r>
          </a:p>
          <a:p>
            <a:endParaRPr lang="en-US" dirty="0" smtClean="0"/>
          </a:p>
          <a:p>
            <a:r>
              <a:rPr lang="en-US" dirty="0" smtClean="0"/>
              <a:t>Relationships with Others</a:t>
            </a:r>
          </a:p>
          <a:p>
            <a:endParaRPr lang="en-US" dirty="0" smtClean="0"/>
          </a:p>
          <a:p>
            <a:r>
              <a:rPr lang="en-US" dirty="0" smtClean="0"/>
              <a:t>Memorial Day Flags</a:t>
            </a:r>
            <a:endParaRPr lang="en-US" dirty="0"/>
          </a:p>
        </p:txBody>
      </p:sp>
      <p:sp>
        <p:nvSpPr>
          <p:cNvPr id="4" name="Rectangle 3"/>
          <p:cNvSpPr/>
          <p:nvPr/>
        </p:nvSpPr>
        <p:spPr>
          <a:xfrm>
            <a:off x="2541909" y="304800"/>
            <a:ext cx="4458272" cy="1107996"/>
          </a:xfrm>
          <a:prstGeom prst="rect">
            <a:avLst/>
          </a:prstGeom>
          <a:noFill/>
        </p:spPr>
        <p:txBody>
          <a:bodyPr wrap="none" lIns="91440" tIns="45720" rIns="91440" bIns="45720">
            <a:spAutoFit/>
          </a:bodyPr>
          <a:lstStyle/>
          <a:p>
            <a:pPr algn="ctr"/>
            <a:r>
              <a:rPr lang="en-US" sz="6600" b="1" u="sng"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R</a:t>
            </a:r>
            <a:r>
              <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EACH OUT </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4098" name="Picture 2" descr="C:\Users\Jessie.Riggs\Documents\Rotary pics\DSC_0080.JPG"/>
          <p:cNvPicPr>
            <a:picLocks noChangeAspect="1" noChangeArrowheads="1"/>
          </p:cNvPicPr>
          <p:nvPr/>
        </p:nvPicPr>
        <p:blipFill>
          <a:blip r:embed="rId2" cstate="print"/>
          <a:srcRect/>
          <a:stretch>
            <a:fillRect/>
          </a:stretch>
        </p:blipFill>
        <p:spPr bwMode="auto">
          <a:xfrm>
            <a:off x="4648200" y="1219200"/>
            <a:ext cx="3597689" cy="2389188"/>
          </a:xfrm>
          <a:prstGeom prst="rect">
            <a:avLst/>
          </a:prstGeom>
          <a:noFill/>
        </p:spPr>
      </p:pic>
      <p:pic>
        <p:nvPicPr>
          <p:cNvPr id="4099" name="Picture 3" descr="C:\Users\Jessie.Riggs\Documents\Rotary pics\DSC_0105.JPG"/>
          <p:cNvPicPr>
            <a:picLocks noChangeAspect="1" noChangeArrowheads="1"/>
          </p:cNvPicPr>
          <p:nvPr/>
        </p:nvPicPr>
        <p:blipFill>
          <a:blip r:embed="rId3" cstate="print"/>
          <a:srcRect/>
          <a:stretch>
            <a:fillRect/>
          </a:stretch>
        </p:blipFill>
        <p:spPr bwMode="auto">
          <a:xfrm>
            <a:off x="4495800" y="3733800"/>
            <a:ext cx="4016024" cy="26670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3962400" cy="4483291"/>
          </a:xfrm>
        </p:spPr>
        <p:txBody>
          <a:bodyPr/>
          <a:lstStyle/>
          <a:p>
            <a:r>
              <a:rPr lang="en-US" dirty="0" smtClean="0"/>
              <a:t>Lily Wu</a:t>
            </a:r>
          </a:p>
          <a:p>
            <a:endParaRPr lang="en-US" dirty="0" smtClean="0"/>
          </a:p>
          <a:p>
            <a:r>
              <a:rPr lang="en-US" dirty="0" smtClean="0"/>
              <a:t>Passions, Involvement, Goals, Geography, You</a:t>
            </a:r>
          </a:p>
          <a:p>
            <a:endParaRPr lang="en-US" dirty="0" smtClean="0"/>
          </a:p>
          <a:p>
            <a:endParaRPr lang="en-US" dirty="0"/>
          </a:p>
        </p:txBody>
      </p:sp>
      <p:sp>
        <p:nvSpPr>
          <p:cNvPr id="4" name="Rectangle 3"/>
          <p:cNvSpPr/>
          <p:nvPr/>
        </p:nvSpPr>
        <p:spPr>
          <a:xfrm>
            <a:off x="3609510" y="381000"/>
            <a:ext cx="1731564" cy="1107996"/>
          </a:xfrm>
          <a:prstGeom prst="rect">
            <a:avLst/>
          </a:prstGeom>
          <a:noFill/>
        </p:spPr>
        <p:txBody>
          <a:bodyPr wrap="none" lIns="91440" tIns="45720" rIns="91440" bIns="45720">
            <a:spAutoFit/>
          </a:bodyPr>
          <a:lstStyle/>
          <a:p>
            <a:pPr algn="ctr"/>
            <a:r>
              <a:rPr lang="en-US" sz="6600" b="1" u="sng"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Y</a:t>
            </a:r>
            <a:r>
              <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OU</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7170" name="Picture 2" descr="C:\Users\Jessie.Riggs\Documents\Rotary pics\IMG_4214.JPG"/>
          <p:cNvPicPr>
            <a:picLocks noChangeAspect="1" noChangeArrowheads="1"/>
          </p:cNvPicPr>
          <p:nvPr/>
        </p:nvPicPr>
        <p:blipFill>
          <a:blip r:embed="rId2" cstate="print"/>
          <a:srcRect/>
          <a:stretch>
            <a:fillRect/>
          </a:stretch>
        </p:blipFill>
        <p:spPr bwMode="auto">
          <a:xfrm>
            <a:off x="6019800" y="1219200"/>
            <a:ext cx="2641601" cy="3962400"/>
          </a:xfrm>
          <a:prstGeom prst="rect">
            <a:avLst/>
          </a:prstGeom>
          <a:noFill/>
        </p:spPr>
      </p:pic>
      <p:pic>
        <p:nvPicPr>
          <p:cNvPr id="7171" name="Picture 3" descr="C:\Users\Jessie.Riggs\Documents\Rotary pics\IMG_4583.JPG"/>
          <p:cNvPicPr>
            <a:picLocks noChangeAspect="1" noChangeArrowheads="1"/>
          </p:cNvPicPr>
          <p:nvPr/>
        </p:nvPicPr>
        <p:blipFill>
          <a:blip r:embed="rId3" cstate="print"/>
          <a:srcRect l="26316" t="2632" r="14035"/>
          <a:stretch>
            <a:fillRect/>
          </a:stretch>
        </p:blipFill>
        <p:spPr bwMode="auto">
          <a:xfrm>
            <a:off x="3429000" y="3733800"/>
            <a:ext cx="2590800" cy="28194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133600" y="990600"/>
            <a:ext cx="6858000" cy="5092891"/>
          </a:xfrm>
        </p:spPr>
        <p:txBody>
          <a:bodyPr>
            <a:normAutofit fontScale="25000" lnSpcReduction="20000"/>
          </a:bodyPr>
          <a:lstStyle/>
          <a:p>
            <a:pPr>
              <a:lnSpc>
                <a:spcPct val="200000"/>
              </a:lnSpc>
            </a:pPr>
            <a:r>
              <a:rPr lang="en-US" sz="4800" dirty="0" smtClean="0"/>
              <a:t>Model the way</a:t>
            </a:r>
          </a:p>
          <a:p>
            <a:pPr lvl="1">
              <a:lnSpc>
                <a:spcPct val="200000"/>
              </a:lnSpc>
            </a:pPr>
            <a:r>
              <a:rPr lang="en-US" sz="4800" dirty="0" smtClean="0"/>
              <a:t>Clarify values by finding your voice and affirming shared ideals</a:t>
            </a:r>
          </a:p>
          <a:p>
            <a:pPr lvl="1">
              <a:lnSpc>
                <a:spcPct val="200000"/>
              </a:lnSpc>
            </a:pPr>
            <a:r>
              <a:rPr lang="en-US" sz="4800" dirty="0" smtClean="0"/>
              <a:t>Set the example by aligning actions with shared values </a:t>
            </a:r>
          </a:p>
          <a:p>
            <a:pPr>
              <a:lnSpc>
                <a:spcPct val="200000"/>
              </a:lnSpc>
            </a:pPr>
            <a:r>
              <a:rPr lang="en-US" sz="4800" dirty="0" smtClean="0"/>
              <a:t>Inspire a shared vision</a:t>
            </a:r>
          </a:p>
          <a:p>
            <a:pPr lvl="1">
              <a:lnSpc>
                <a:spcPct val="200000"/>
              </a:lnSpc>
            </a:pPr>
            <a:r>
              <a:rPr lang="en-US" sz="4800" dirty="0" smtClean="0"/>
              <a:t>Envision the future by imaging exciting and ennobling possibilities</a:t>
            </a:r>
          </a:p>
          <a:p>
            <a:pPr lvl="1">
              <a:lnSpc>
                <a:spcPct val="200000"/>
              </a:lnSpc>
            </a:pPr>
            <a:r>
              <a:rPr lang="en-US" sz="4800" dirty="0" smtClean="0"/>
              <a:t>Enlist others in a common vision by appealing to shared aspirations</a:t>
            </a:r>
          </a:p>
          <a:p>
            <a:pPr>
              <a:lnSpc>
                <a:spcPct val="200000"/>
              </a:lnSpc>
            </a:pPr>
            <a:r>
              <a:rPr lang="en-US" sz="4800" dirty="0" smtClean="0"/>
              <a:t>Challenge the process</a:t>
            </a:r>
          </a:p>
          <a:p>
            <a:pPr lvl="1">
              <a:lnSpc>
                <a:spcPct val="200000"/>
              </a:lnSpc>
            </a:pPr>
            <a:r>
              <a:rPr lang="en-US" sz="4800" dirty="0" smtClean="0"/>
              <a:t>Search for opportunities by seizing the initiative and by looking outward </a:t>
            </a:r>
          </a:p>
          <a:p>
            <a:pPr lvl="1">
              <a:lnSpc>
                <a:spcPct val="200000"/>
              </a:lnSpc>
            </a:pPr>
            <a:r>
              <a:rPr lang="en-US" sz="4800" dirty="0" smtClean="0"/>
              <a:t>Experiment and take risks</a:t>
            </a:r>
          </a:p>
          <a:p>
            <a:pPr>
              <a:lnSpc>
                <a:spcPct val="200000"/>
              </a:lnSpc>
            </a:pPr>
            <a:r>
              <a:rPr lang="en-US" sz="4800" dirty="0" smtClean="0"/>
              <a:t>Enable others to act </a:t>
            </a:r>
          </a:p>
          <a:p>
            <a:pPr lvl="1">
              <a:lnSpc>
                <a:spcPct val="200000"/>
              </a:lnSpc>
            </a:pPr>
            <a:r>
              <a:rPr lang="en-US" sz="4800" dirty="0" smtClean="0"/>
              <a:t>Foster collaboration by building trust</a:t>
            </a:r>
          </a:p>
          <a:p>
            <a:pPr lvl="1">
              <a:lnSpc>
                <a:spcPct val="200000"/>
              </a:lnSpc>
            </a:pPr>
            <a:r>
              <a:rPr lang="en-US" sz="4800" dirty="0" smtClean="0"/>
              <a:t>Strengthen others by increasing self-determination and developing competence </a:t>
            </a:r>
          </a:p>
          <a:p>
            <a:pPr>
              <a:lnSpc>
                <a:spcPct val="200000"/>
              </a:lnSpc>
            </a:pPr>
            <a:r>
              <a:rPr lang="en-US" sz="4800" dirty="0" smtClean="0"/>
              <a:t>Encourage the heart</a:t>
            </a:r>
          </a:p>
          <a:p>
            <a:pPr lvl="1">
              <a:lnSpc>
                <a:spcPct val="200000"/>
              </a:lnSpc>
            </a:pPr>
            <a:r>
              <a:rPr lang="en-US" sz="4800" dirty="0" smtClean="0"/>
              <a:t>Recognize contributions by showing appreciation for individual excellence</a:t>
            </a:r>
          </a:p>
          <a:p>
            <a:pPr lvl="1">
              <a:lnSpc>
                <a:spcPct val="200000"/>
              </a:lnSpc>
            </a:pPr>
            <a:r>
              <a:rPr lang="en-US" sz="4800" dirty="0" smtClean="0"/>
              <a:t>Celebrate the values and victories by creating a spirit of community</a:t>
            </a:r>
          </a:p>
          <a:p>
            <a:pPr>
              <a:lnSpc>
                <a:spcPct val="200000"/>
              </a:lnSpc>
            </a:pPr>
            <a:endParaRPr lang="en-US" dirty="0" smtClean="0"/>
          </a:p>
        </p:txBody>
      </p:sp>
      <p:sp>
        <p:nvSpPr>
          <p:cNvPr id="4" name="Rectangle 3"/>
          <p:cNvSpPr/>
          <p:nvPr/>
        </p:nvSpPr>
        <p:spPr>
          <a:xfrm>
            <a:off x="1143000" y="304800"/>
            <a:ext cx="7018268"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5 CHARACTERISTICS</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9036</TotalTime>
  <Words>240</Words>
  <Application>Microsoft Office PowerPoint</Application>
  <PresentationFormat>On-screen Show (4:3)</PresentationFormat>
  <Paragraphs>60</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Concourse</vt:lpstr>
      <vt:lpstr>Slide 1</vt:lpstr>
      <vt:lpstr>Slide 2</vt:lpstr>
      <vt:lpstr>Slide 3</vt:lpstr>
      <vt:lpstr>Slide 4</vt:lpstr>
      <vt:lpstr>Slide 5</vt:lpstr>
      <vt:lpstr>Slide 6</vt:lpstr>
      <vt:lpstr>Slide 7</vt:lpstr>
      <vt:lpstr>Slide 8</vt:lpstr>
      <vt:lpstr>Slide 9</vt:lpstr>
      <vt:lpstr>Slide 10</vt:lpstr>
      <vt:lpstr>Slide 11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c:creator>
  <cp:lastModifiedBy>Dylan.Moore</cp:lastModifiedBy>
  <cp:revision>6</cp:revision>
  <dcterms:created xsi:type="dcterms:W3CDTF">2012-05-29T21:33:21Z</dcterms:created>
  <dcterms:modified xsi:type="dcterms:W3CDTF">2012-06-29T18:50:58Z</dcterms:modified>
</cp:coreProperties>
</file>